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53" r:id="rId3"/>
    <p:sldId id="307" r:id="rId4"/>
    <p:sldId id="259" r:id="rId5"/>
    <p:sldId id="330" r:id="rId6"/>
    <p:sldId id="349" r:id="rId7"/>
    <p:sldId id="350" r:id="rId8"/>
    <p:sldId id="308" r:id="rId9"/>
    <p:sldId id="337" r:id="rId10"/>
    <p:sldId id="327" r:id="rId11"/>
    <p:sldId id="334" r:id="rId12"/>
    <p:sldId id="311" r:id="rId13"/>
    <p:sldId id="312" r:id="rId14"/>
    <p:sldId id="314" r:id="rId15"/>
    <p:sldId id="305" r:id="rId16"/>
    <p:sldId id="324" r:id="rId17"/>
    <p:sldId id="359" r:id="rId18"/>
    <p:sldId id="360" r:id="rId19"/>
    <p:sldId id="361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36" r:id="rId38"/>
    <p:sldId id="338" r:id="rId39"/>
    <p:sldId id="340" r:id="rId40"/>
    <p:sldId id="352" r:id="rId41"/>
    <p:sldId id="339" r:id="rId42"/>
    <p:sldId id="382" r:id="rId43"/>
    <p:sldId id="289" r:id="rId44"/>
    <p:sldId id="290" r:id="rId45"/>
    <p:sldId id="291" r:id="rId46"/>
    <p:sldId id="292" r:id="rId47"/>
    <p:sldId id="269" r:id="rId48"/>
    <p:sldId id="257" r:id="rId49"/>
    <p:sldId id="354" r:id="rId50"/>
    <p:sldId id="355" r:id="rId51"/>
    <p:sldId id="356" r:id="rId52"/>
    <p:sldId id="333" r:id="rId53"/>
    <p:sldId id="328" r:id="rId54"/>
    <p:sldId id="329" r:id="rId55"/>
    <p:sldId id="271" r:id="rId56"/>
    <p:sldId id="272" r:id="rId57"/>
    <p:sldId id="274" r:id="rId58"/>
    <p:sldId id="304" r:id="rId59"/>
    <p:sldId id="275" r:id="rId60"/>
    <p:sldId id="348" r:id="rId61"/>
    <p:sldId id="341" r:id="rId62"/>
    <p:sldId id="346" r:id="rId63"/>
    <p:sldId id="347" r:id="rId64"/>
    <p:sldId id="345" r:id="rId65"/>
    <p:sldId id="343" r:id="rId66"/>
    <p:sldId id="344" r:id="rId67"/>
    <p:sldId id="302" r:id="rId68"/>
    <p:sldId id="300" r:id="rId69"/>
    <p:sldId id="258" r:id="rId70"/>
    <p:sldId id="358" r:id="rId71"/>
    <p:sldId id="335" r:id="rId72"/>
    <p:sldId id="351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88" autoAdjust="0"/>
  </p:normalViewPr>
  <p:slideViewPr>
    <p:cSldViewPr>
      <p:cViewPr varScale="1">
        <p:scale>
          <a:sx n="69" d="100"/>
          <a:sy n="69" d="100"/>
        </p:scale>
        <p:origin x="-191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ei:workspace:spark_paper:nsdi_2012:analysis:Pregel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94253349910199E-2"/>
          <c:y val="0.31818181818181801"/>
          <c:w val="0.89151574803149602"/>
          <c:h val="0.398931042710570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319936"/>
        <c:axId val="73321472"/>
      </c:barChart>
      <c:catAx>
        <c:axId val="73319936"/>
        <c:scaling>
          <c:orientation val="minMax"/>
        </c:scaling>
        <c:delete val="1"/>
        <c:axPos val="l"/>
        <c:majorTickMark val="out"/>
        <c:minorTickMark val="none"/>
        <c:tickLblPos val="nextTo"/>
        <c:crossAx val="73321472"/>
        <c:crosses val="autoZero"/>
        <c:auto val="1"/>
        <c:lblAlgn val="ctr"/>
        <c:lblOffset val="100"/>
        <c:noMultiLvlLbl val="0"/>
      </c:catAx>
      <c:valAx>
        <c:axId val="7332147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73319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177493438320199"/>
          <c:y val="0.109570385865619"/>
          <c:w val="0.52609333989501295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4.0999999999999996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K-Means Clustering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11241088"/>
        <c:axId val="111242624"/>
      </c:barChart>
      <c:catAx>
        <c:axId val="1112410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11242624"/>
        <c:crosses val="autoZero"/>
        <c:auto val="1"/>
        <c:lblAlgn val="ctr"/>
        <c:lblOffset val="100"/>
        <c:noMultiLvlLbl val="0"/>
      </c:catAx>
      <c:valAx>
        <c:axId val="111242624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11241088"/>
        <c:crosses val="autoZero"/>
        <c:crossBetween val="between"/>
        <c:majorUnit val="30"/>
      </c:valAx>
    </c:plotArea>
    <c:legend>
      <c:legendPos val="r"/>
      <c:layout>
        <c:manualLayout>
          <c:xMode val="edge"/>
          <c:yMode val="edge"/>
          <c:x val="0.81117313460817397"/>
          <c:y val="6.8804118284059704E-2"/>
          <c:w val="0.13525543682039701"/>
          <c:h val="0.6576770689807429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>
          <a:latin typeface="+mn-lt"/>
          <a:cs typeface="Arial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68</c:v>
                </c:pt>
                <c:pt idx="2">
                  <c:v>207</c:v>
                </c:pt>
                <c:pt idx="3">
                  <c:v>354</c:v>
                </c:pt>
                <c:pt idx="4">
                  <c:v>1340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1317760"/>
        <c:axId val="111435776"/>
      </c:barChart>
      <c:catAx>
        <c:axId val="1113177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1435776"/>
        <c:crosses val="autoZero"/>
        <c:auto val="1"/>
        <c:lblAlgn val="ctr"/>
        <c:lblOffset val="100"/>
        <c:noMultiLvlLbl val="0"/>
      </c:catAx>
      <c:valAx>
        <c:axId val="11143577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131776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</c:v>
                </c:pt>
                <c:pt idx="1">
                  <c:v>451</c:v>
                </c:pt>
                <c:pt idx="2">
                  <c:v>749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1367680"/>
        <c:axId val="111395584"/>
      </c:barChart>
      <c:catAx>
        <c:axId val="11136768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1395584"/>
        <c:crosses val="autoZero"/>
        <c:auto val="1"/>
        <c:lblAlgn val="ctr"/>
        <c:lblOffset val="100"/>
        <c:noMultiLvlLbl val="0"/>
      </c:catAx>
      <c:valAx>
        <c:axId val="11139558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136768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798"/>
          <c:y val="0.163015709206175"/>
          <c:w val="0.69262968967114402"/>
          <c:h val="0.50512763406302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9.9673202614379106E-2"/>
                  <c:y val="-4.11142120300204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02"/>
                  <c:y val="1.26130152518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</c:v>
                </c:pt>
                <c:pt idx="3">
                  <c:v>1492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</c:v>
                </c:pt>
                <c:pt idx="2">
                  <c:v>315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</c:v>
                </c:pt>
                <c:pt idx="2">
                  <c:v>275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</c:v>
                </c:pt>
                <c:pt idx="2">
                  <c:v>17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11059712"/>
        <c:axId val="111061248"/>
      </c:barChart>
      <c:catAx>
        <c:axId val="11105971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1061248"/>
        <c:crosses val="autoZero"/>
        <c:auto val="1"/>
        <c:lblAlgn val="ctr"/>
        <c:lblOffset val="100"/>
        <c:noMultiLvlLbl val="0"/>
      </c:catAx>
      <c:valAx>
        <c:axId val="1110612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198"/>
              <c:y val="0.8144052203458309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1059712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94253349910199E-2"/>
          <c:y val="0.27398950131233601"/>
          <c:w val="0.89151574803149602"/>
          <c:h val="0.44312335958005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3616768"/>
        <c:axId val="93622656"/>
      </c:barChart>
      <c:catAx>
        <c:axId val="93616768"/>
        <c:scaling>
          <c:orientation val="minMax"/>
        </c:scaling>
        <c:delete val="1"/>
        <c:axPos val="l"/>
        <c:majorTickMark val="out"/>
        <c:minorTickMark val="none"/>
        <c:tickLblPos val="nextTo"/>
        <c:crossAx val="93622656"/>
        <c:crosses val="autoZero"/>
        <c:auto val="1"/>
        <c:lblAlgn val="ctr"/>
        <c:lblOffset val="100"/>
        <c:noMultiLvlLbl val="0"/>
      </c:catAx>
      <c:valAx>
        <c:axId val="9362265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Gill Sans Light"/>
                <a:cs typeface="Gill Sans Light"/>
              </a:defRPr>
            </a:pPr>
            <a:endParaRPr lang="en-US"/>
          </a:p>
        </c:txPr>
        <c:crossAx val="936167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120000</c:v>
                </c:pt>
                <c:pt idx="1">
                  <c:v>68000</c:v>
                </c:pt>
                <c:pt idx="2">
                  <c:v>87000</c:v>
                </c:pt>
                <c:pt idx="3">
                  <c:v>74000</c:v>
                </c:pt>
                <c:pt idx="4">
                  <c:v>34000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8555776"/>
        <c:axId val="98557312"/>
      </c:barChart>
      <c:catAx>
        <c:axId val="98555776"/>
        <c:scaling>
          <c:orientation val="minMax"/>
        </c:scaling>
        <c:delete val="0"/>
        <c:axPos val="b"/>
        <c:majorTickMark val="out"/>
        <c:minorTickMark val="none"/>
        <c:tickLblPos val="nextTo"/>
        <c:crossAx val="98557312"/>
        <c:crosses val="autoZero"/>
        <c:auto val="1"/>
        <c:lblAlgn val="ctr"/>
        <c:lblOffset val="100"/>
        <c:noMultiLvlLbl val="0"/>
      </c:catAx>
      <c:valAx>
        <c:axId val="98557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8555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34000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68000</c:v>
                </c:pt>
                <c:pt idx="2">
                  <c:v>0</c:v>
                </c:pt>
                <c:pt idx="3">
                  <c:v>0</c:v>
                </c:pt>
                <c:pt idx="4">
                  <c:v>7000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87000</c:v>
                </c:pt>
                <c:pt idx="3">
                  <c:v>0</c:v>
                </c:pt>
                <c:pt idx="4">
                  <c:v>12000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74000</c:v>
                </c:pt>
                <c:pt idx="4">
                  <c:v>3000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8625792"/>
        <c:axId val="98627584"/>
      </c:barChart>
      <c:catAx>
        <c:axId val="98625792"/>
        <c:scaling>
          <c:orientation val="minMax"/>
        </c:scaling>
        <c:delete val="0"/>
        <c:axPos val="b"/>
        <c:majorTickMark val="out"/>
        <c:minorTickMark val="none"/>
        <c:tickLblPos val="nextTo"/>
        <c:crossAx val="98627584"/>
        <c:crosses val="autoZero"/>
        <c:auto val="1"/>
        <c:lblAlgn val="ctr"/>
        <c:lblOffset val="100"/>
        <c:noMultiLvlLbl val="0"/>
      </c:catAx>
      <c:valAx>
        <c:axId val="9862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8625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112067386925501"/>
          <c:y val="4.7878787878787903E-2"/>
          <c:w val="0.70849172923152104"/>
          <c:h val="0.90424242424242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Hive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Impala (disk)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Impala (mem)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0.75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Shark (disk)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11.8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Shark (mem)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8754944"/>
        <c:axId val="98756480"/>
      </c:barChart>
      <c:catAx>
        <c:axId val="98754944"/>
        <c:scaling>
          <c:orientation val="minMax"/>
        </c:scaling>
        <c:delete val="1"/>
        <c:axPos val="b"/>
        <c:majorTickMark val="out"/>
        <c:minorTickMark val="none"/>
        <c:tickLblPos val="nextTo"/>
        <c:crossAx val="98756480"/>
        <c:crosses val="autoZero"/>
        <c:auto val="1"/>
        <c:lblAlgn val="ctr"/>
        <c:lblOffset val="100"/>
        <c:noMultiLvlLbl val="0"/>
      </c:catAx>
      <c:valAx>
        <c:axId val="98756480"/>
        <c:scaling>
          <c:orientation val="minMax"/>
          <c:max val="4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Response Time (s)</a:t>
                </a:r>
              </a:p>
            </c:rich>
          </c:tx>
          <c:layout>
            <c:manualLayout>
              <c:xMode val="edge"/>
              <c:yMode val="edge"/>
              <c:x val="3.7573008497416901E-3"/>
              <c:y val="0.287720353137676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98754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7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199464254027599"/>
          <c:y val="4.7878787878787903E-2"/>
          <c:w val="0.62761780561115199"/>
          <c:h val="0.90424242424242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22.2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Giraph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2.2000000000000002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GraphX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895488"/>
        <c:axId val="110897024"/>
      </c:barChart>
      <c:catAx>
        <c:axId val="110895488"/>
        <c:scaling>
          <c:orientation val="minMax"/>
        </c:scaling>
        <c:delete val="1"/>
        <c:axPos val="b"/>
        <c:majorTickMark val="out"/>
        <c:minorTickMark val="none"/>
        <c:tickLblPos val="nextTo"/>
        <c:crossAx val="110897024"/>
        <c:crosses val="autoZero"/>
        <c:auto val="1"/>
        <c:lblAlgn val="ctr"/>
        <c:lblOffset val="100"/>
        <c:noMultiLvlLbl val="0"/>
      </c:catAx>
      <c:valAx>
        <c:axId val="110897024"/>
        <c:scaling>
          <c:orientation val="minMax"/>
          <c:max val="3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Response Time (min)</a:t>
                </a:r>
              </a:p>
            </c:rich>
          </c:tx>
          <c:layout>
            <c:manualLayout>
              <c:xMode val="edge"/>
              <c:yMode val="edge"/>
              <c:x val="2.34902215124402E-3"/>
              <c:y val="0.2634779288952520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895488"/>
        <c:crosses val="autoZero"/>
        <c:crossBetween val="between"/>
      </c:valAx>
    </c:plotArea>
    <c:plotVisOnly val="1"/>
    <c:dispBlanksAs val="gap"/>
    <c:showDLblsOverMax val="0"/>
  </c:chart>
  <c:txPr>
    <a:bodyPr rot="-5400000" vert="horz"/>
    <a:lstStyle/>
    <a:p>
      <a:pPr>
        <a:defRPr sz="17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8310055184443198"/>
          <c:y val="4.7878787878787903E-2"/>
          <c:w val="0.55671434411804099"/>
          <c:h val="0.90424242424242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Storm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SQL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582784"/>
        <c:axId val="110592768"/>
      </c:barChart>
      <c:catAx>
        <c:axId val="110582784"/>
        <c:scaling>
          <c:orientation val="minMax"/>
        </c:scaling>
        <c:delete val="1"/>
        <c:axPos val="b"/>
        <c:majorTickMark val="out"/>
        <c:minorTickMark val="none"/>
        <c:tickLblPos val="nextTo"/>
        <c:crossAx val="110592768"/>
        <c:crosses val="autoZero"/>
        <c:auto val="1"/>
        <c:lblAlgn val="ctr"/>
        <c:lblOffset val="100"/>
        <c:noMultiLvlLbl val="0"/>
      </c:catAx>
      <c:valAx>
        <c:axId val="110592768"/>
        <c:scaling>
          <c:orientation val="minMax"/>
          <c:max val="3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(MB/s/node)</a:t>
                </a:r>
              </a:p>
            </c:rich>
          </c:tx>
          <c:layout>
            <c:manualLayout>
              <c:xMode val="edge"/>
              <c:yMode val="edge"/>
              <c:x val="6.60298315072277E-3"/>
              <c:y val="0.2404481030780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582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7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06089812543899"/>
          <c:y val="9.0798515050483503E-2"/>
          <c:w val="0.53520473875191799"/>
          <c:h val="0.6394299023432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results'!$A$12</c:f>
              <c:strCache>
                <c:ptCount val="1"/>
                <c:pt idx="0">
                  <c:v>Hadoop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9.10746812386156E-4"/>
                  <c:y val="-2.1021021021020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5537340619307802E-3"/>
                  <c:y val="-5.4054054054054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'New results'!$E$6:$F$6</c:f>
                <c:numCache>
                  <c:formatCode>General</c:formatCode>
                  <c:ptCount val="2"/>
                  <c:pt idx="0">
                    <c:v>6.8303620807279399</c:v>
                  </c:pt>
                  <c:pt idx="1">
                    <c:v>3.9778231387377998</c:v>
                  </c:pt>
                </c:numCache>
              </c:numRef>
            </c:plus>
            <c:minus>
              <c:numRef>
                <c:f>'New results'!$E$6:$F$6</c:f>
                <c:numCache>
                  <c:formatCode>General</c:formatCode>
                  <c:ptCount val="2"/>
                  <c:pt idx="0">
                    <c:v>6.8303620807279399</c:v>
                  </c:pt>
                  <c:pt idx="1">
                    <c:v>3.9778231387377998</c:v>
                  </c:pt>
                </c:numCache>
              </c:numRef>
            </c:minus>
          </c:errBars>
          <c:cat>
            <c:numRef>
              <c:f>'New results'!$B$5:$C$5</c:f>
              <c:numCache>
                <c:formatCode>General</c:formatCode>
                <c:ptCount val="2"/>
                <c:pt idx="0">
                  <c:v>30</c:v>
                </c:pt>
                <c:pt idx="1">
                  <c:v>60</c:v>
                </c:pt>
              </c:numCache>
            </c:numRef>
          </c:cat>
          <c:val>
            <c:numRef>
              <c:f>'New results'!$B$12:$C$12</c:f>
              <c:numCache>
                <c:formatCode>General</c:formatCode>
                <c:ptCount val="2"/>
                <c:pt idx="0">
                  <c:v>170.75</c:v>
                </c:pt>
                <c:pt idx="1">
                  <c:v>80.349999999999994</c:v>
                </c:pt>
              </c:numCache>
            </c:numRef>
          </c:val>
        </c:ser>
        <c:ser>
          <c:idx val="1"/>
          <c:order val="1"/>
          <c:tx>
            <c:strRef>
              <c:f>'New results'!$A$13</c:f>
              <c:strCache>
                <c:ptCount val="1"/>
                <c:pt idx="0">
                  <c:v>Spark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9.10746812386156E-4"/>
                  <c:y val="-5.4054054054054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10746812386156E-4"/>
                  <c:y val="-3.453453453453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'New results'!$E$7:$F$7</c:f>
                <c:numCache>
                  <c:formatCode>General</c:formatCode>
                  <c:ptCount val="2"/>
                  <c:pt idx="0">
                    <c:v>10.03497478873512</c:v>
                  </c:pt>
                  <c:pt idx="1">
                    <c:v>3.47</c:v>
                  </c:pt>
                </c:numCache>
              </c:numRef>
            </c:plus>
            <c:minus>
              <c:numRef>
                <c:f>'New results'!$E$7:$F$7</c:f>
                <c:numCache>
                  <c:formatCode>General</c:formatCode>
                  <c:ptCount val="2"/>
                  <c:pt idx="0">
                    <c:v>10.03497478873512</c:v>
                  </c:pt>
                  <c:pt idx="1">
                    <c:v>3.47</c:v>
                  </c:pt>
                </c:numCache>
              </c:numRef>
            </c:minus>
          </c:errBars>
          <c:cat>
            <c:numRef>
              <c:f>'New results'!$B$5:$C$5</c:f>
              <c:numCache>
                <c:formatCode>General</c:formatCode>
                <c:ptCount val="2"/>
                <c:pt idx="0">
                  <c:v>30</c:v>
                </c:pt>
                <c:pt idx="1">
                  <c:v>60</c:v>
                </c:pt>
              </c:numCache>
            </c:numRef>
          </c:cat>
          <c:val>
            <c:numRef>
              <c:f>'New results'!$B$14:$C$14</c:f>
              <c:numCache>
                <c:formatCode>General</c:formatCode>
                <c:ptCount val="2"/>
                <c:pt idx="0">
                  <c:v>23.01</c:v>
                </c:pt>
                <c:pt idx="1">
                  <c:v>13.74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704512"/>
        <c:axId val="110727168"/>
      </c:barChart>
      <c:catAx>
        <c:axId val="110704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machines</a:t>
                </a:r>
              </a:p>
            </c:rich>
          </c:tx>
          <c:layout>
            <c:manualLayout>
              <c:xMode val="edge"/>
              <c:yMode val="edge"/>
              <c:x val="0.27275655092293799"/>
              <c:y val="0.864274077226833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727168"/>
        <c:crosses val="autoZero"/>
        <c:auto val="1"/>
        <c:lblAlgn val="ctr"/>
        <c:lblOffset val="100"/>
        <c:noMultiLvlLbl val="0"/>
      </c:catAx>
      <c:valAx>
        <c:axId val="110727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Iteration time (s)</a:t>
                </a:r>
              </a:p>
            </c:rich>
          </c:tx>
          <c:layout>
            <c:manualLayout>
              <c:xMode val="edge"/>
              <c:yMode val="edge"/>
              <c:x val="6.8941382327209104E-3"/>
              <c:y val="0.186422170201697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704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270477460809203"/>
          <c:y val="0.16695721601233399"/>
          <c:w val="0.23655120978730099"/>
          <c:h val="0.229999172400746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2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752113570891401"/>
          <c:y val="0.109570385865619"/>
          <c:w val="0.60874602798576305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Logistic Regression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10775680"/>
        <c:axId val="110781568"/>
      </c:barChart>
      <c:catAx>
        <c:axId val="11077568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10781568"/>
        <c:crosses val="autoZero"/>
        <c:auto val="1"/>
        <c:lblAlgn val="ctr"/>
        <c:lblOffset val="100"/>
        <c:noMultiLvlLbl val="0"/>
      </c:catAx>
      <c:valAx>
        <c:axId val="1107815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10775680"/>
        <c:crosses val="autoZero"/>
        <c:crossBetween val="between"/>
        <c:majorUnit val="25"/>
      </c:valAx>
    </c:plotArea>
    <c:plotVisOnly val="1"/>
    <c:dispBlanksAs val="gap"/>
    <c:showDLblsOverMax val="0"/>
  </c:chart>
  <c:txPr>
    <a:bodyPr/>
    <a:lstStyle/>
    <a:p>
      <a:pPr>
        <a:defRPr sz="2000">
          <a:latin typeface="+mn-lt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BB2EA-DF4C-479E-9380-2AD60E3523A3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147F2-33B1-48E6-BAE7-9FC2BF836B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54 GB Wikipedia</a:t>
            </a:r>
            <a:r>
              <a:rPr lang="en-US" baseline="0" dirty="0" smtClean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6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GB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29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 of Learning:</a:t>
            </a:r>
          </a:p>
          <a:p>
            <a:endParaRPr lang="en-US" dirty="0" smtClean="0"/>
          </a:p>
          <a:p>
            <a:r>
              <a:rPr lang="en-US" dirty="0" smtClean="0"/>
              <a:t>Supervised (inductive) learning: Training data includes desired outputs</a:t>
            </a:r>
          </a:p>
          <a:p>
            <a:r>
              <a:rPr lang="en-US" dirty="0" smtClean="0"/>
              <a:t>Unsupervised learning: Training data does not include desired outputs</a:t>
            </a:r>
          </a:p>
          <a:p>
            <a:r>
              <a:rPr lang="en-US" dirty="0" smtClean="0"/>
              <a:t>Semi-supervised learning: Training data includes a few desired outputs</a:t>
            </a:r>
          </a:p>
          <a:p>
            <a:r>
              <a:rPr lang="en-US" dirty="0" smtClean="0"/>
              <a:t>Reinforcement learning: Rewards from sequence of actions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147F2-33B1-48E6-BAE7-9FC2BF836B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5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(1/5/14 14:58) -----</a:t>
            </a:r>
          </a:p>
          <a:p>
            <a:r>
              <a:rPr lang="en-US" dirty="0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and </a:t>
            </a:r>
            <a:br>
              <a:rPr lang="en-US" sz="1200" dirty="0" smtClean="0"/>
            </a:br>
            <a:r>
              <a:rPr lang="en-US" sz="1200" dirty="0" smtClean="0"/>
              <a:t>users can move between views </a:t>
            </a:r>
            <a:br>
              <a:rPr lang="en-US" sz="1200" dirty="0" smtClean="0"/>
            </a:br>
            <a:r>
              <a:rPr lang="en-US" sz="1200" dirty="0" smtClean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8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7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9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2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80A9B-D30E-4C0E-BAFD-5D5C29BFF63E}" type="datetimeFigureOut">
              <a:rPr lang="en-US" smtClean="0"/>
              <a:t>8/5/2014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C4E18-4CE0-4F07-906E-94D7911B7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graphx-programming-guide.html" TargetMode="External"/><Relationship Id="rId2" Type="http://schemas.openxmlformats.org/officeDocument/2006/relationships/hyperlink" Target="https://databricks-training.s3.amazonaws.com/graph-analytics-with-graph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racle.com/technetwork/java/javase/downloads/index-jsp-138363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support/en/downloads/quickstart_vms/cdh-5-1-x.html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spark.apache.org/docs/latest/graphx-programming-guide.html" TargetMode="External"/><Relationship Id="rId3" Type="http://schemas.openxmlformats.org/officeDocument/2006/relationships/hyperlink" Target="http://spark-summit.org/2014" TargetMode="External"/><Relationship Id="rId7" Type="http://schemas.openxmlformats.org/officeDocument/2006/relationships/hyperlink" Target="https://databricks-training.s3.amazonaws.com/graph-analytics-with-graphx.html" TargetMode="External"/><Relationship Id="rId2" Type="http://schemas.openxmlformats.org/officeDocument/2006/relationships/hyperlink" Target="http://spark.apache.org/docs/latest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park.apache.org/docs/latest/monitoring.html" TargetMode="External"/><Relationship Id="rId5" Type="http://schemas.openxmlformats.org/officeDocument/2006/relationships/hyperlink" Target="http://spark.apache.org/docs/latest/tuning.html" TargetMode="External"/><Relationship Id="rId4" Type="http://schemas.openxmlformats.org/officeDocument/2006/relationships/hyperlink" Target="http://spark.apache.org/docs/latest/configuration.html" TargetMode="External"/><Relationship Id="rId9" Type="http://schemas.openxmlformats.org/officeDocument/2006/relationships/hyperlink" Target="http://amplab.github.io/graphx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api/java/index.html" TargetMode="External"/><Relationship Id="rId2" Type="http://schemas.openxmlformats.org/officeDocument/2006/relationships/hyperlink" Target="http://spark.apache.org/docs/latest/api/scala/index.html#org.apache.spark.pack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ark.apache.org/docs/latest/api/python/index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SriniPenchikala" TargetMode="External"/><Relationship Id="rId2" Type="http://schemas.openxmlformats.org/officeDocument/2006/relationships/hyperlink" Target="mailto:srinipenchikala@gmail.com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Spark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#5 GraphX: Graph Analytics on Spark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Srini Penchikala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srinipenchikala@gmail.com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08/06/14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590801"/>
            <a:ext cx="1981200" cy="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Background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Distributed Systems are the new standard (specifically, Data Parallel systems)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Spark: An SDK for Big Data Applications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Unified System With Libraries to Build a Complete Solution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Full-featured Programming Environment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Single, Consistent Interface for Developers to Write Against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Runtimes available on several platforms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6096000" cy="459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22" y="1600200"/>
            <a:ext cx="75783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1600201"/>
            <a:ext cx="6334124" cy="458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6096000" cy="45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Graphs are Essential to Data Mining and Machine Learning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51038"/>
            <a:ext cx="8153400" cy="422116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influential people and information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Find communities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people’s shared interests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 complex data dependencies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cxnSp>
        <p:nvCxnSpPr>
          <p:cNvPr id="35" name="Straight Arrow Connector 34"/>
          <p:cNvCxnSpPr/>
          <p:nvPr/>
        </p:nvCxnSpPr>
        <p:spPr>
          <a:xfrm flipV="1">
            <a:off x="3352800" y="2705947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08865" y="1228288"/>
            <a:ext cx="1460406" cy="1595656"/>
            <a:chOff x="3808865" y="1228288"/>
            <a:chExt cx="1460406" cy="1595656"/>
          </a:xfrm>
        </p:grpSpPr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5651910" y="1228288"/>
            <a:ext cx="1351652" cy="1595656"/>
            <a:chOff x="5651910" y="1228288"/>
            <a:chExt cx="135165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/>
          <p:nvPr/>
        </p:nvCxnSpPr>
        <p:spPr>
          <a:xfrm>
            <a:off x="51816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2390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353726" y="1228288"/>
            <a:ext cx="1790274" cy="1498808"/>
            <a:chOff x="7353726" y="1228288"/>
            <a:chExt cx="1790274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3" name="Straight Arrow Connector 12"/>
          <p:cNvCxnSpPr/>
          <p:nvPr/>
        </p:nvCxnSpPr>
        <p:spPr>
          <a:xfrm>
            <a:off x="1562100" y="335280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78897" y="1905000"/>
            <a:ext cx="914400" cy="1809621"/>
            <a:chOff x="2178897" y="1905000"/>
            <a:chExt cx="914400" cy="1809621"/>
          </a:xfrm>
        </p:grpSpPr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65" name="Straight Arrow Connector 164"/>
          <p:cNvCxnSpPr/>
          <p:nvPr/>
        </p:nvCxnSpPr>
        <p:spPr>
          <a:xfrm>
            <a:off x="51816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486400" y="2895600"/>
            <a:ext cx="1682672" cy="1843613"/>
            <a:chOff x="5486400" y="2895600"/>
            <a:chExt cx="1682672" cy="1843613"/>
          </a:xfrm>
        </p:grpSpPr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398285" y="3264932"/>
            <a:ext cx="1701157" cy="1434708"/>
            <a:chOff x="7398285" y="3264932"/>
            <a:chExt cx="1701157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0" name="Straight Arrow Connector 379"/>
          <p:cNvCxnSpPr/>
          <p:nvPr/>
        </p:nvCxnSpPr>
        <p:spPr>
          <a:xfrm>
            <a:off x="72390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1533707" y="6229297"/>
            <a:ext cx="43778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28800" y="5246132"/>
            <a:ext cx="1768633" cy="1459468"/>
            <a:chOff x="1828800" y="5246132"/>
            <a:chExt cx="1768633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8" name="Straight Arrow Connector 317"/>
          <p:cNvCxnSpPr/>
          <p:nvPr/>
        </p:nvCxnSpPr>
        <p:spPr>
          <a:xfrm>
            <a:off x="3516614" y="624111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733800" y="4876800"/>
            <a:ext cx="1610537" cy="1828800"/>
            <a:chOff x="3733800" y="4876800"/>
            <a:chExt cx="1610537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5522468" y="4876800"/>
            <a:ext cx="1610537" cy="1804028"/>
            <a:chOff x="5522468" y="4876800"/>
            <a:chExt cx="1610537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1" name="Straight Arrow Connector 380"/>
          <p:cNvCxnSpPr/>
          <p:nvPr/>
        </p:nvCxnSpPr>
        <p:spPr>
          <a:xfrm>
            <a:off x="51816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821414" y="2895600"/>
            <a:ext cx="1435309" cy="1843613"/>
            <a:chOff x="3821414" y="2895600"/>
            <a:chExt cx="1435309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</p:grpSp>
      <p:cxnSp>
        <p:nvCxnSpPr>
          <p:cNvPr id="401" name="Straight Arrow Connector 400"/>
          <p:cNvCxnSpPr/>
          <p:nvPr/>
        </p:nvCxnSpPr>
        <p:spPr>
          <a:xfrm>
            <a:off x="3352800" y="3721796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52400" y="4953000"/>
            <a:ext cx="1451990" cy="1727828"/>
            <a:chOff x="152400" y="4953000"/>
            <a:chExt cx="1451990" cy="1727828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402" name="Straight Arrow Connector 401"/>
          <p:cNvCxnSpPr/>
          <p:nvPr/>
        </p:nvCxnSpPr>
        <p:spPr>
          <a:xfrm flipH="1">
            <a:off x="860688" y="4128493"/>
            <a:ext cx="12624" cy="9331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443595" y="4876800"/>
            <a:ext cx="1610537" cy="1804028"/>
            <a:chOff x="7443595" y="4876800"/>
            <a:chExt cx="1610537" cy="18040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97" name="Straight Arrow Connector 396"/>
          <p:cNvCxnSpPr/>
          <p:nvPr/>
        </p:nvCxnSpPr>
        <p:spPr>
          <a:xfrm>
            <a:off x="72390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6980605" y="4800600"/>
            <a:ext cx="486995" cy="589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Built on Spark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7807" y="4544157"/>
            <a:ext cx="7913647" cy="65565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Spark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76273" y="2525600"/>
            <a:ext cx="1766303" cy="1875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Spark Streaming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(real-time)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4741" y="2525601"/>
            <a:ext cx="1766303" cy="18758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GraphX</a:t>
            </a:r>
            <a:r>
              <a:rPr kumimoji="0" 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*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(graph)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201" y="3969680"/>
            <a:ext cx="55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  <a:latin typeface="Helvetica Neue Light"/>
                <a:cs typeface="Helvetica Neue Light"/>
              </a:rPr>
              <a:t>…</a:t>
            </a:r>
            <a:endParaRPr lang="en-US" sz="2800" b="1" dirty="0">
              <a:solidFill>
                <a:schemeClr val="accent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7807" y="3287601"/>
            <a:ext cx="1766303" cy="11138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Shark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/>
            </a:r>
            <a:b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</a:b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(SQL)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206" y="2525600"/>
            <a:ext cx="1766303" cy="1875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MLbase</a:t>
            </a:r>
            <a:endParaRPr kumimoji="0" lang="en-US" sz="29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 smtClean="0">
                <a:solidFill>
                  <a:sysClr val="window" lastClr="FFFFFF"/>
                </a:solidFill>
                <a:latin typeface="Helvetica Neue Light"/>
                <a:ea typeface="+mn-ea"/>
                <a:cs typeface="Helvetica Neue Light"/>
              </a:rPr>
              <a:t>(machine learning)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3997" y="2525601"/>
            <a:ext cx="1766303" cy="6317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rPr>
              <a:t>BlinkDB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570607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*Focus of this presentation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93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79646">
                    <a:lumMod val="50000"/>
                  </a:srgbClr>
                </a:solidFill>
                <a:latin typeface="Helvetica Neue Light"/>
                <a:cs typeface="Helvetica Neue Light"/>
              </a:rPr>
              <a:t>Ratings</a:t>
            </a:r>
            <a:endParaRPr lang="en-US" dirty="0">
              <a:solidFill>
                <a:srgbClr val="F79646">
                  <a:lumMod val="50000"/>
                </a:srgb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Items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Recommending Products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Users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Ratings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Items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990600" y="1371600"/>
            <a:ext cx="1143000" cy="5086440"/>
            <a:chOff x="990600" y="1371600"/>
            <a:chExt cx="11430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8665"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25200" t="7872" r="20771" b="12664"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/>
            <a:srcRect l="13092"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/>
            <a:srcRect l="18843" t="12398" r="18351" b="32765"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/>
            <a:srcRect l="15622" t="4772" r="9643" b="10462"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906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latin typeface="Helvetica Neue Light"/>
                <a:cs typeface="Helvetica Neue Light"/>
              </a:rPr>
              <a:t>Predicting User Behavior</a:t>
            </a:r>
            <a:endParaRPr lang="en-US" i="1" dirty="0">
              <a:latin typeface="Helvetica Neue Light"/>
              <a:cs typeface="Helvetica Neue Light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486400"/>
            <a:ext cx="5520987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Belief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9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r>
              <a:rPr lang="en-US" dirty="0">
                <a:latin typeface="Helvetica Neue Light"/>
                <a:cs typeface="Helvetica Neue Light"/>
              </a:rPr>
              <a:t/>
            </a:r>
            <a:br>
              <a:rPr lang="en-US" dirty="0">
                <a:latin typeface="Helvetica Neue Light"/>
                <a:cs typeface="Helvetica Neue Light"/>
              </a:rPr>
            </a:b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Measures “cohesiveness” of local community</a:t>
            </a:r>
            <a:endParaRPr lang="en-US" dirty="0">
              <a:latin typeface="Helvetica Neue Light"/>
              <a:cs typeface="Helvetica Neue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67606" y="4869682"/>
            <a:ext cx="2249334" cy="1746179"/>
            <a:chOff x="4388211" y="2922929"/>
            <a:chExt cx="3556890" cy="2761246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88211" y="4662127"/>
              <a:ext cx="355689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Stronger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7418" y="4884435"/>
            <a:ext cx="2146742" cy="1744965"/>
            <a:chOff x="701261" y="2924849"/>
            <a:chExt cx="3394660" cy="2759326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01261" y="4662127"/>
              <a:ext cx="339466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Weaker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  <a:endParaRPr lang="en-US" sz="2000" dirty="0" smtClean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Finding Communities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74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Many More Graph </a:t>
            </a:r>
            <a:r>
              <a:rPr lang="en-US" dirty="0" smtClean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Algorithms</a:t>
            </a:r>
            <a:endParaRPr lang="en-US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76800"/>
          </a:xfrm>
        </p:spPr>
        <p:txBody>
          <a:bodyPr numCol="2">
            <a:no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Alternating Least Squares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Tensor Factorization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SVD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Structured Prediction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Loopy Belief Propagation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Max-Product Linear Programs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Gibbs Sampling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Semi-supervised ML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 SSL 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CoEM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Source Shortest Path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Triangle-Counting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 Coloring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K-core Decomposition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Personalized PageRank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6443246"/>
            <a:ext cx="838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*https</a:t>
            </a:r>
            <a:r>
              <a:rPr lang="en-US" sz="1600" dirty="0"/>
              <a:t>://amplab.cs.berkeley.edu/wp-content/uploads/2014/02/graphx@strata2014_final.pptx</a:t>
            </a:r>
          </a:p>
        </p:txBody>
      </p:sp>
    </p:spTree>
    <p:extLst>
      <p:ext uri="{BB962C8B-B14F-4D97-AF65-F5344CB8AC3E}">
        <p14:creationId xmlns:p14="http://schemas.microsoft.com/office/powerpoint/2010/main" val="3877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6399" y="971490"/>
            <a:ext cx="4881009" cy="5091629"/>
            <a:chOff x="286399" y="971490"/>
            <a:chExt cx="4881009" cy="5091629"/>
          </a:xfrm>
        </p:grpSpPr>
        <p:sp>
          <p:nvSpPr>
            <p:cNvPr id="10" name="Rectangle 9"/>
            <p:cNvSpPr/>
            <p:nvPr/>
          </p:nvSpPr>
          <p:spPr>
            <a:xfrm>
              <a:off x="304800" y="1295401"/>
              <a:ext cx="4862608" cy="47677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399" y="971490"/>
              <a:ext cx="1582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Preprocessing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67408" y="971490"/>
            <a:ext cx="1919192" cy="5091629"/>
            <a:chOff x="5167408" y="971490"/>
            <a:chExt cx="1919192" cy="5091629"/>
          </a:xfrm>
        </p:grpSpPr>
        <p:sp>
          <p:nvSpPr>
            <p:cNvPr id="128" name="Rectangle 127"/>
            <p:cNvSpPr/>
            <p:nvPr/>
          </p:nvSpPr>
          <p:spPr>
            <a:xfrm>
              <a:off x="5181601" y="1295401"/>
              <a:ext cx="1904999" cy="47677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67408" y="971490"/>
              <a:ext cx="1151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Compute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86656" y="971490"/>
            <a:ext cx="1828744" cy="5091628"/>
            <a:chOff x="7086656" y="971490"/>
            <a:chExt cx="1828744" cy="5091628"/>
          </a:xfrm>
        </p:grpSpPr>
        <p:sp>
          <p:nvSpPr>
            <p:cNvPr id="129" name="Rectangle 128"/>
            <p:cNvSpPr/>
            <p:nvPr/>
          </p:nvSpPr>
          <p:spPr>
            <a:xfrm>
              <a:off x="7086656" y="1295400"/>
              <a:ext cx="1828744" cy="47677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111205" y="971490"/>
              <a:ext cx="119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Post Proc.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 Graph Analytics Pipeline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73540" y="2519906"/>
            <a:ext cx="1166725" cy="1166725"/>
            <a:chOff x="2152952" y="1572381"/>
            <a:chExt cx="1562705" cy="1562705"/>
          </a:xfrm>
        </p:grpSpPr>
        <p:sp>
          <p:nvSpPr>
            <p:cNvPr id="32" name="Folded Corner 31"/>
            <p:cNvSpPr/>
            <p:nvPr/>
          </p:nvSpPr>
          <p:spPr>
            <a:xfrm>
              <a:off x="2152952" y="15723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305352" y="17247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2457752" y="18771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57751" y="2732133"/>
              <a:ext cx="953105" cy="3908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XML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3400" y="4071501"/>
            <a:ext cx="9625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Raw</a:t>
            </a:r>
          </a:p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Data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1741453" y="4153821"/>
            <a:ext cx="156458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ETL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3341652" y="4158857"/>
            <a:ext cx="182575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Slice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5167408" y="4158857"/>
            <a:ext cx="1908044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Compute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5459" y="4615318"/>
            <a:ext cx="5816390" cy="2093165"/>
            <a:chOff x="2783059" y="4724399"/>
            <a:chExt cx="5816390" cy="2093165"/>
          </a:xfrm>
        </p:grpSpPr>
        <p:sp>
          <p:nvSpPr>
            <p:cNvPr id="101" name="U-Turn Arrow 100"/>
            <p:cNvSpPr/>
            <p:nvPr/>
          </p:nvSpPr>
          <p:spPr>
            <a:xfrm flipH="1" flipV="1">
              <a:off x="2783059" y="4724399"/>
              <a:ext cx="5816390" cy="2093165"/>
            </a:xfrm>
            <a:prstGeom prst="uturnArrow">
              <a:avLst>
                <a:gd name="adj1" fmla="val 21765"/>
                <a:gd name="adj2" fmla="val 19328"/>
                <a:gd name="adj3" fmla="val 21759"/>
                <a:gd name="adj4" fmla="val 25836"/>
                <a:gd name="adj5" fmla="val 47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US" sz="2800" dirty="0">
                <a:latin typeface="Gill Sans Light"/>
                <a:cs typeface="Gill Sans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05400" y="6319441"/>
              <a:ext cx="1179129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Repeat</a:t>
              </a:r>
              <a:endParaRPr lang="en-US" sz="2800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12253" y="1371601"/>
            <a:ext cx="1658199" cy="4377574"/>
            <a:chOff x="3359853" y="947282"/>
            <a:chExt cx="1658199" cy="4377574"/>
          </a:xfrm>
        </p:grpSpPr>
        <p:grpSp>
          <p:nvGrpSpPr>
            <p:cNvPr id="62" name="Group 61"/>
            <p:cNvGrpSpPr/>
            <p:nvPr/>
          </p:nvGrpSpPr>
          <p:grpSpPr>
            <a:xfrm>
              <a:off x="3408116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3359853" y="4561582"/>
              <a:ext cx="1506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Subgraph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V="1">
              <a:off x="5018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8535" y="947282"/>
              <a:ext cx="797265" cy="80531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81600" y="1385557"/>
            <a:ext cx="1954778" cy="4363618"/>
            <a:chOff x="5029200" y="961237"/>
            <a:chExt cx="1954778" cy="4363619"/>
          </a:xfrm>
        </p:grpSpPr>
        <p:grpSp>
          <p:nvGrpSpPr>
            <p:cNvPr id="77" name="Group 76"/>
            <p:cNvGrpSpPr/>
            <p:nvPr/>
          </p:nvGrpSpPr>
          <p:grpSpPr>
            <a:xfrm>
              <a:off x="5324264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/>
            <p:cNvSpPr txBox="1"/>
            <p:nvPr/>
          </p:nvSpPr>
          <p:spPr>
            <a:xfrm>
              <a:off x="5190432" y="4561582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6923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961237"/>
              <a:ext cx="1954778" cy="71516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741452" y="1371601"/>
            <a:ext cx="1600200" cy="4568407"/>
            <a:chOff x="1589052" y="947282"/>
            <a:chExt cx="1600200" cy="4568407"/>
          </a:xfrm>
        </p:grpSpPr>
        <p:sp>
          <p:nvSpPr>
            <p:cNvPr id="93" name="TextBox 92"/>
            <p:cNvSpPr txBox="1"/>
            <p:nvPr/>
          </p:nvSpPr>
          <p:spPr>
            <a:xfrm>
              <a:off x="1805672" y="4561582"/>
              <a:ext cx="1083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Initial 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1741452" y="1848589"/>
              <a:ext cx="1339701" cy="1660721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/>
          </p:nvCxnSpPr>
          <p:spPr>
            <a:xfrm flipV="1">
              <a:off x="1589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1892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07781" y="947282"/>
              <a:ext cx="797265" cy="805318"/>
            </a:xfrm>
            <a:prstGeom prst="rect">
              <a:avLst/>
            </a:prstGeom>
          </p:spPr>
        </p:pic>
      </p:grpSp>
      <p:sp>
        <p:nvSpPr>
          <p:cNvPr id="117" name="Right Arrow 116"/>
          <p:cNvSpPr/>
          <p:nvPr/>
        </p:nvSpPr>
        <p:spPr>
          <a:xfrm>
            <a:off x="7086656" y="4153821"/>
            <a:ext cx="166519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Analyze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20721" y="1447801"/>
            <a:ext cx="1323989" cy="4492207"/>
            <a:chOff x="7068321" y="1023482"/>
            <a:chExt cx="1323989" cy="4492207"/>
          </a:xfrm>
        </p:grpSpPr>
        <p:grpSp>
          <p:nvGrpSpPr>
            <p:cNvPr id="105" name="Group 104"/>
            <p:cNvGrpSpPr/>
            <p:nvPr/>
          </p:nvGrpSpPr>
          <p:grpSpPr>
            <a:xfrm>
              <a:off x="7151652" y="1896320"/>
              <a:ext cx="1240658" cy="1565259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/>
            <p:cNvSpPr txBox="1"/>
            <p:nvPr/>
          </p:nvSpPr>
          <p:spPr>
            <a:xfrm>
              <a:off x="7068321" y="4561582"/>
              <a:ext cx="9955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Top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Users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97850" y="1023482"/>
              <a:ext cx="837273" cy="803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5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" grpId="0" animBg="1"/>
      <p:bldP spid="104" grpId="0" animBg="1"/>
      <p:bldP spid="1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Table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Graph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Table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Result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5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9565"/>
            <a:ext cx="6095999" cy="452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5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rmAutofit fontScale="90000"/>
          </a:bodyPr>
          <a:lstStyle/>
          <a:p>
            <a:r>
              <a:rPr lang="en-US" sz="6000" i="1" dirty="0" smtClean="0">
                <a:latin typeface="Gill Sans Light"/>
                <a:cs typeface="Gill Sans Light"/>
              </a:rPr>
              <a:t>Having separate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is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5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Architect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Lead Editor for NoSQL at InfoQ.com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Started as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ava Developer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 Focus: NoSQL Databases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Cassandra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Hazelcast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 a Data Scientist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latin typeface="Gill Sans Light"/>
                <a:cs typeface="Gill Sans Light"/>
              </a:rPr>
              <a:t>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across stages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958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Solution</a:t>
            </a:r>
            <a:r>
              <a:rPr lang="en-US" sz="4000" dirty="0" smtClean="0"/>
              <a:t>: The GraphX Unified Approach</a:t>
            </a:r>
            <a:endParaRPr lang="en-US" sz="40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/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1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600200"/>
          </a:xfrm>
        </p:spPr>
        <p:txBody>
          <a:bodyPr/>
          <a:lstStyle/>
          <a:p>
            <a:r>
              <a:rPr lang="en-US" sz="4400" dirty="0" smtClean="0"/>
              <a:t>Tables and Graphs are </a:t>
            </a:r>
            <a:r>
              <a:rPr lang="en-US" sz="4400" dirty="0" smtClean="0">
                <a:solidFill>
                  <a:srgbClr val="3366FF"/>
                </a:solidFill>
              </a:rPr>
              <a:t>composable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i="1" dirty="0" smtClean="0">
                <a:solidFill>
                  <a:srgbClr val="3366FF"/>
                </a:solidFill>
              </a:rPr>
              <a:t>views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>of the </a:t>
            </a:r>
            <a:r>
              <a:rPr lang="en-US" sz="4400" i="1" dirty="0" smtClean="0"/>
              <a:t>same physical </a:t>
            </a:r>
            <a:r>
              <a:rPr lang="en-US" sz="4400" dirty="0" smtClean="0"/>
              <a:t>data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GraphX Unified</a:t>
            </a:r>
            <a:endParaRPr lang="en-US" sz="2800" dirty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73377" y="3502463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339" y="3502463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Each view has its own </a:t>
            </a:r>
            <a:r>
              <a:rPr lang="en-US" sz="4000" dirty="0" smtClean="0">
                <a:solidFill>
                  <a:srgbClr val="3366FF"/>
                </a:solidFill>
              </a:rPr>
              <a:t>operators </a:t>
            </a:r>
            <a:r>
              <a:rPr lang="en-US" sz="4000" dirty="0" smtClean="0"/>
              <a:t>that </a:t>
            </a:r>
            <a:br>
              <a:rPr lang="en-US" sz="4000" dirty="0" smtClean="0"/>
            </a:br>
            <a:r>
              <a:rPr lang="en-US" sz="4000" dirty="0" smtClean="0">
                <a:solidFill>
                  <a:srgbClr val="3366FF"/>
                </a:solidFill>
              </a:rPr>
              <a:t>exploit the semantics </a:t>
            </a:r>
            <a:r>
              <a:rPr lang="en-US" sz="4000" dirty="0" smtClean="0"/>
              <a:t>of the view </a:t>
            </a:r>
          </a:p>
          <a:p>
            <a:r>
              <a:rPr lang="en-US" sz="4000" dirty="0" smtClean="0"/>
              <a:t>to achieve </a:t>
            </a:r>
            <a:r>
              <a:rPr lang="en-US" sz="4000" dirty="0" smtClean="0">
                <a:solidFill>
                  <a:srgbClr val="3366FF"/>
                </a:solidFill>
              </a:rPr>
              <a:t>efficient execution</a:t>
            </a:r>
          </a:p>
        </p:txBody>
      </p:sp>
    </p:spTree>
    <p:extLst>
      <p:ext uri="{BB962C8B-B14F-4D97-AF65-F5344CB8AC3E}">
        <p14:creationId xmlns:p14="http://schemas.microsoft.com/office/powerpoint/2010/main" val="11958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43422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46539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07180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83698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(PstDoc,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40686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 smtClean="0"/>
              <a:t>Distributed Graphs as Tables (RDDs)</a:t>
            </a:r>
            <a:endParaRPr lang="en-US" sz="44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</a:t>
                </a: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able 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5716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3352799"/>
          </a:xfrm>
        </p:spPr>
        <p:txBody>
          <a:bodyPr>
            <a:noAutofit/>
          </a:bodyPr>
          <a:lstStyle/>
          <a:p>
            <a:r>
              <a:rPr lang="en-US" sz="4800" i="1" dirty="0" smtClean="0">
                <a:latin typeface="Gill Sans Light"/>
                <a:cs typeface="Gill Sans Light"/>
              </a:rPr>
              <a:t>By exploiting </a:t>
            </a:r>
            <a:r>
              <a:rPr lang="en-US" sz="4800" b="1" i="1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graph-structure</a:t>
            </a:r>
            <a:r>
              <a:rPr lang="en-US" sz="4800" i="1" dirty="0" smtClean="0">
                <a:latin typeface="Gill Sans Light"/>
                <a:cs typeface="Gill Sans Light"/>
              </a:rPr>
              <a:t/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Graph-Parallel systems </a:t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can be </a:t>
            </a:r>
            <a:r>
              <a:rPr lang="en-US" sz="4800" b="1" i="1" dirty="0" smtClean="0">
                <a:solidFill>
                  <a:srgbClr val="C0504D"/>
                </a:solidFill>
                <a:latin typeface="Gill Sans Light"/>
                <a:cs typeface="Gill Sans Light"/>
              </a:rPr>
              <a:t>orders-of-magnitude faster</a:t>
            </a:r>
            <a:r>
              <a:rPr lang="en-US" sz="4800" i="1" dirty="0" smtClean="0">
                <a:latin typeface="Gill Sans Light"/>
                <a:cs typeface="Gill Sans Light"/>
              </a:rPr>
              <a:t>.</a:t>
            </a:r>
            <a:endParaRPr lang="en-US" sz="4800" i="1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Triangle Counting </a:t>
            </a:r>
            <a:r>
              <a:rPr lang="en-US" dirty="0" smtClean="0">
                <a:latin typeface="Gill Sans"/>
                <a:cs typeface="Gill Sans"/>
              </a:rPr>
              <a:t>on Twitter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Suri and S. Vassilvitskii, “Counting triangles and the curse of the last reducer,”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WWW’11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121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Gill Sans Light"/>
                <a:cs typeface="Gill Sans Light"/>
              </a:rPr>
              <a:t>40M Users,  1.4 Billion Links</a:t>
            </a:r>
            <a:endParaRPr lang="en-US" sz="28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84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GraphX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New Spark API for: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raphs (e.g., Web-Graphs and Social Networks)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Graph-parallel computation (e.g., PageRank and Collaborative Filtering)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Extends Spark RDD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Resilient Distributed Property Graph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5706070"/>
            <a:ext cx="624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Resilient Distributed Property Graph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http</a:t>
            </a:r>
            <a:r>
              <a:rPr lang="en-US" dirty="0"/>
              <a:t>://spark.apache.org/docs/latest/api/scala/index.html#org.apache.spark.graphx.Graph</a:t>
            </a:r>
          </a:p>
        </p:txBody>
      </p:sp>
    </p:spTree>
    <p:extLst>
      <p:ext uri="{BB962C8B-B14F-4D97-AF65-F5344CB8AC3E}">
        <p14:creationId xmlns:p14="http://schemas.microsoft.com/office/powerpoint/2010/main" val="19135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Graphs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Property Graph: directed multi-graph with properties attached to each vertex and edge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RDDs, property graphs are immutable, distributed, and fault-tolerant.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Sources for this presentation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 with Graphx**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https://databricks-training.s3.amazonaws.com/graph-analytics-with-graphx.html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Programming Guide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http://spark.apache.org/docs/latest/graphx-programming-guide.html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Summit 2014 Presentations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AmpCamp 2014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Components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 of operators (e.g., subgraph, joinVertices, &amp; mapReduceTriplets)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algorithms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Connected Components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Triangle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Builders to simplify graph analytics tasks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 – Current Status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10000" cy="4267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Introduced in Spark 0.9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 only available in Scala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and Python bindings (future)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28066"/>
            <a:ext cx="3657600" cy="408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5867400"/>
            <a:ext cx="6324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GraphX API Link: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http://spark.apache.org/docs/latest/api/scala/index.html#org.apache.spark.graphx.package</a:t>
            </a:r>
          </a:p>
        </p:txBody>
      </p:sp>
    </p:spTree>
    <p:extLst>
      <p:ext uri="{BB962C8B-B14F-4D97-AF65-F5344CB8AC3E}">
        <p14:creationId xmlns:p14="http://schemas.microsoft.com/office/powerpoint/2010/main" val="1155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273831434"/>
              </p:ext>
            </p:extLst>
          </p:nvPr>
        </p:nvGraphicFramePr>
        <p:xfrm>
          <a:off x="275668" y="16002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23577" y="3757611"/>
            <a:ext cx="76874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Graph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Lab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76" y="3757611"/>
            <a:ext cx="783462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Hadoop Graph Algorithms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298" y="3757611"/>
            <a:ext cx="618833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Creation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0" y="3752860"/>
            <a:ext cx="838199" cy="914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Post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Proc.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0" y="304800"/>
            <a:ext cx="9144000" cy="3352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latin typeface="Gill Sans Light"/>
                <a:cs typeface="Gill Sans Light"/>
              </a:rPr>
              <a:t>The Bigger Picture</a:t>
            </a:r>
            <a:endParaRPr lang="en-US" sz="80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5867400"/>
            <a:ext cx="356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Time Spent in Data Pipeline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419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E-6 1.06432E-6 L 0.68119 1.0643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GraphX</a:t>
            </a:r>
            <a:r>
              <a:rPr lang="en-US" sz="4800" dirty="0"/>
              <a:t> </a:t>
            </a:r>
            <a:r>
              <a:rPr lang="en-US" sz="4800" dirty="0" smtClean="0"/>
              <a:t>Unifies </a:t>
            </a:r>
            <a:br>
              <a:rPr lang="en-US" sz="4800" dirty="0" smtClean="0"/>
            </a:br>
            <a:r>
              <a:rPr lang="en-US" sz="4800" dirty="0" smtClean="0"/>
              <a:t>Data-</a:t>
            </a:r>
            <a:r>
              <a:rPr lang="en-US" sz="4800" dirty="0"/>
              <a:t>Parallel and Graph-Parallel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Systems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609600" y="2667000"/>
            <a:ext cx="3581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Spark</a:t>
            </a:r>
            <a:r>
              <a:rPr lang="en-US" sz="4000" i="1" dirty="0" smtClean="0">
                <a:latin typeface="Gill Sans Light"/>
                <a:cs typeface="Gill Sans Light"/>
              </a:rPr>
              <a:t> </a:t>
            </a:r>
            <a:r>
              <a:rPr lang="en-US" sz="2800" i="1" dirty="0">
                <a:latin typeface="Gill Sans Light"/>
                <a:cs typeface="Gill Sans Light"/>
              </a:rPr>
              <a:t/>
            </a:r>
            <a:br>
              <a:rPr lang="en-US" sz="2800" i="1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Table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RDDs</a:t>
            </a:r>
            <a:r>
              <a:rPr lang="en-US" sz="2800" dirty="0">
                <a:latin typeface="Gill Sans Light"/>
                <a:cs typeface="Gill Sans Light"/>
              </a:rPr>
              <a:t>, </a:t>
            </a:r>
            <a:r>
              <a:rPr lang="en-US" sz="2800" dirty="0" smtClean="0">
                <a:latin typeface="Gill Sans Light"/>
                <a:cs typeface="Gill Sans Light"/>
              </a:rPr>
              <a:t>Fault-tolerance, and task </a:t>
            </a:r>
            <a:r>
              <a:rPr lang="en-US" sz="2800" dirty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2667000"/>
            <a:ext cx="36576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/>
                </a:solidFill>
                <a:latin typeface="Gill Sans Light"/>
                <a:cs typeface="Gill Sans Light"/>
              </a:rPr>
              <a:t>GraphLab</a:t>
            </a:r>
            <a:r>
              <a:rPr lang="en-US" sz="2800" dirty="0">
                <a:latin typeface="Gill Sans Light"/>
                <a:cs typeface="Gill Sans Light"/>
              </a:rPr>
              <a:t/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Graph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graph representation and execution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5668" y="4953000"/>
            <a:ext cx="8686800" cy="1676400"/>
            <a:chOff x="275668" y="4953000"/>
            <a:chExt cx="8686800" cy="1676400"/>
          </a:xfrm>
        </p:grpSpPr>
        <p:grpSp>
          <p:nvGrpSpPr>
            <p:cNvPr id="11" name="Group 10"/>
            <p:cNvGrpSpPr/>
            <p:nvPr/>
          </p:nvGrpSpPr>
          <p:grpSpPr>
            <a:xfrm>
              <a:off x="275668" y="4953000"/>
              <a:ext cx="8686800" cy="1676400"/>
              <a:chOff x="275668" y="4953000"/>
              <a:chExt cx="8686800" cy="1676400"/>
            </a:xfrm>
          </p:grpSpPr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1694633400"/>
                  </p:ext>
                </p:extLst>
              </p:nvPr>
            </p:nvGraphicFramePr>
            <p:xfrm>
              <a:off x="275668" y="4953000"/>
              <a:ext cx="8686800" cy="1676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2057400" y="5589280"/>
                <a:ext cx="2019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Graph Construction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463718" y="5589280"/>
                <a:ext cx="1394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Computation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934200" y="5589280"/>
                <a:ext cx="1584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Post-Processing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286000" y="5029200"/>
              <a:ext cx="5030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o</a:t>
              </a:r>
              <a:r>
                <a:rPr lang="en-US" dirty="0" smtClean="0">
                  <a:latin typeface="Gill Sans Light"/>
                  <a:cs typeface="Gill Sans Light"/>
                </a:rPr>
                <a:t>ne system for the entire graph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Enable</a:t>
            </a:r>
            <a:r>
              <a:rPr lang="en-US" sz="4800" i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Joining</a:t>
            </a:r>
            <a:r>
              <a:rPr lang="en-US" sz="4800" b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Tables and Graphs</a:t>
            </a:r>
            <a:endParaRPr lang="en-US" sz="4800" dirty="0">
              <a:latin typeface="Gill Sans Light"/>
              <a:cs typeface="Gill Sans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90672"/>
              </p:ext>
            </p:extLst>
          </p:nvPr>
        </p:nvGraphicFramePr>
        <p:xfrm>
          <a:off x="304800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138" y="3200405"/>
            <a:ext cx="77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User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Data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86548"/>
              </p:ext>
            </p:extLst>
          </p:nvPr>
        </p:nvGraphicFramePr>
        <p:xfrm>
          <a:off x="2381690" y="4391065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2208566" y="5398181"/>
            <a:ext cx="1169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Product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Ratings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307252" y="2209800"/>
            <a:ext cx="2363606" cy="1821602"/>
            <a:chOff x="1371605" y="2650070"/>
            <a:chExt cx="2363606" cy="1821602"/>
          </a:xfrm>
        </p:grpSpPr>
        <p:grpSp>
          <p:nvGrpSpPr>
            <p:cNvPr id="47" name="Group 46"/>
            <p:cNvGrpSpPr/>
            <p:nvPr/>
          </p:nvGrpSpPr>
          <p:grpSpPr>
            <a:xfrm>
              <a:off x="2285128" y="2650070"/>
              <a:ext cx="1450083" cy="973667"/>
              <a:chOff x="2844801" y="2980266"/>
              <a:chExt cx="2480733" cy="1665703"/>
            </a:xfrm>
          </p:grpSpPr>
          <p:cxnSp>
            <p:nvCxnSpPr>
              <p:cNvPr id="13" name="Straight Connector 12"/>
              <p:cNvCxnSpPr>
                <a:stCxn id="7" idx="5"/>
                <a:endCxn id="8" idx="1"/>
              </p:cNvCxnSpPr>
              <p:nvPr/>
            </p:nvCxnSpPr>
            <p:spPr>
              <a:xfrm>
                <a:off x="3990032" y="3312697"/>
                <a:ext cx="226371" cy="3658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3"/>
                <a:endCxn id="8" idx="7"/>
              </p:cNvCxnSpPr>
              <p:nvPr/>
            </p:nvCxnSpPr>
            <p:spPr>
              <a:xfrm flipH="1">
                <a:off x="4491798" y="3397374"/>
                <a:ext cx="348906" cy="28116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1"/>
                <a:endCxn id="8" idx="5"/>
              </p:cNvCxnSpPr>
              <p:nvPr/>
            </p:nvCxnSpPr>
            <p:spPr>
              <a:xfrm flipH="1" flipV="1">
                <a:off x="4491798" y="3953933"/>
                <a:ext cx="501305" cy="3364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4"/>
                <a:endCxn id="10" idx="0"/>
              </p:cNvCxnSpPr>
              <p:nvPr/>
            </p:nvCxnSpPr>
            <p:spPr>
              <a:xfrm flipH="1">
                <a:off x="3786833" y="3369733"/>
                <a:ext cx="65502" cy="886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6" idx="4"/>
                <a:endCxn id="10" idx="1"/>
              </p:cNvCxnSpPr>
              <p:nvPr/>
            </p:nvCxnSpPr>
            <p:spPr>
              <a:xfrm>
                <a:off x="3039535" y="3759200"/>
                <a:ext cx="609600" cy="5543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7" idx="2"/>
                <a:endCxn id="6" idx="7"/>
              </p:cNvCxnSpPr>
              <p:nvPr/>
            </p:nvCxnSpPr>
            <p:spPr>
              <a:xfrm flipH="1">
                <a:off x="3177232" y="3175000"/>
                <a:ext cx="480369" cy="251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8" idx="4"/>
                <a:endCxn id="10" idx="6"/>
              </p:cNvCxnSpPr>
              <p:nvPr/>
            </p:nvCxnSpPr>
            <p:spPr>
              <a:xfrm flipH="1">
                <a:off x="3981566" y="4010969"/>
                <a:ext cx="372535" cy="44026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2844801" y="33697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657601" y="2980266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159367" y="3621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783668" y="306494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592099" y="4256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936067" y="42333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527082" y="3640675"/>
              <a:ext cx="9805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Friend </a:t>
              </a:r>
              <a:b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1371605" y="2822715"/>
              <a:ext cx="744193" cy="78528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ETL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639545" y="2209800"/>
            <a:ext cx="3094812" cy="2388181"/>
            <a:chOff x="3703898" y="2650070"/>
            <a:chExt cx="3094812" cy="2388181"/>
          </a:xfrm>
        </p:grpSpPr>
        <p:grpSp>
          <p:nvGrpSpPr>
            <p:cNvPr id="74" name="Group 73"/>
            <p:cNvGrpSpPr/>
            <p:nvPr/>
          </p:nvGrpSpPr>
          <p:grpSpPr>
            <a:xfrm>
              <a:off x="5031129" y="2650070"/>
              <a:ext cx="1767581" cy="1821602"/>
              <a:chOff x="5031129" y="2650070"/>
              <a:chExt cx="1767581" cy="1821602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171843" y="2650070"/>
                <a:ext cx="1450083" cy="973667"/>
                <a:chOff x="2844801" y="2980266"/>
                <a:chExt cx="2480733" cy="1665703"/>
              </a:xfrm>
            </p:grpSpPr>
            <p:cxnSp>
              <p:nvCxnSpPr>
                <p:cNvPr id="50" name="Straight Connector 49"/>
                <p:cNvCxnSpPr>
                  <a:stCxn id="58" idx="5"/>
                  <a:endCxn id="59" idx="1"/>
                </p:cNvCxnSpPr>
                <p:nvPr/>
              </p:nvCxnSpPr>
              <p:spPr>
                <a:xfrm>
                  <a:off x="3990032" y="3312697"/>
                  <a:ext cx="226371" cy="36584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60" idx="3"/>
                  <a:endCxn id="59" idx="7"/>
                </p:cNvCxnSpPr>
                <p:nvPr/>
              </p:nvCxnSpPr>
              <p:spPr>
                <a:xfrm flipH="1">
                  <a:off x="4491798" y="3397374"/>
                  <a:ext cx="348906" cy="2811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62" idx="1"/>
                  <a:endCxn id="59" idx="5"/>
                </p:cNvCxnSpPr>
                <p:nvPr/>
              </p:nvCxnSpPr>
              <p:spPr>
                <a:xfrm flipH="1" flipV="1">
                  <a:off x="4491798" y="3953933"/>
                  <a:ext cx="501305" cy="33643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8" idx="2"/>
                  <a:endCxn id="57" idx="7"/>
                </p:cNvCxnSpPr>
                <p:nvPr/>
              </p:nvCxnSpPr>
              <p:spPr>
                <a:xfrm flipH="1">
                  <a:off x="3177232" y="3175000"/>
                  <a:ext cx="480369" cy="25176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9" idx="4"/>
                  <a:endCxn id="61" idx="6"/>
                </p:cNvCxnSpPr>
                <p:nvPr/>
              </p:nvCxnSpPr>
              <p:spPr>
                <a:xfrm flipH="1">
                  <a:off x="3981566" y="4010969"/>
                  <a:ext cx="372535" cy="44026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2844801" y="33697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3657601" y="2980266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159367" y="3621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783668" y="306494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592099" y="4256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936067" y="42333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031129" y="3640675"/>
                <a:ext cx="17675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Product Rec.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Graph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703898" y="2843676"/>
              <a:ext cx="1349414" cy="2194575"/>
              <a:chOff x="3703898" y="2843676"/>
              <a:chExt cx="1349414" cy="2194575"/>
            </a:xfrm>
          </p:grpSpPr>
          <p:sp>
            <p:nvSpPr>
              <p:cNvPr id="67" name="Right Arrow 66"/>
              <p:cNvSpPr/>
              <p:nvPr/>
            </p:nvSpPr>
            <p:spPr>
              <a:xfrm>
                <a:off x="4044722" y="2843676"/>
                <a:ext cx="1008590" cy="74336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Join</a:t>
                </a:r>
                <a:endParaRPr lang="en-US" sz="2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8" name="Right Arrow 67"/>
              <p:cNvSpPr/>
              <p:nvPr/>
            </p:nvSpPr>
            <p:spPr>
              <a:xfrm rot="18806837">
                <a:off x="3082398" y="3914090"/>
                <a:ext cx="1745661" cy="50266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70" name="Right Arrow 69"/>
          <p:cNvSpPr/>
          <p:nvPr/>
        </p:nvSpPr>
        <p:spPr>
          <a:xfrm>
            <a:off x="6826189" y="2403406"/>
            <a:ext cx="881860" cy="7433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 Light"/>
                <a:cs typeface="Gill Sans Light"/>
              </a:rPr>
              <a:t>Inf.</a:t>
            </a:r>
            <a:endParaRPr lang="en-US" sz="2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63667"/>
              </p:ext>
            </p:extLst>
          </p:nvPr>
        </p:nvGraphicFramePr>
        <p:xfrm>
          <a:off x="7992535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8012873" y="3200405"/>
            <a:ext cx="852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Rec.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71230" y="4645380"/>
            <a:ext cx="4275529" cy="1400757"/>
            <a:chOff x="4787980" y="5085650"/>
            <a:chExt cx="4275529" cy="1400757"/>
          </a:xfrm>
        </p:grpSpPr>
        <p:sp>
          <p:nvSpPr>
            <p:cNvPr id="77" name="TextBox 76"/>
            <p:cNvSpPr txBox="1"/>
            <p:nvPr/>
          </p:nvSpPr>
          <p:spPr>
            <a:xfrm>
              <a:off x="4787980" y="5429345"/>
              <a:ext cx="4275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Tables             Graphs</a:t>
              </a:r>
              <a:endParaRPr lang="en-US" sz="3600" b="1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ircular Arrow 77"/>
            <p:cNvSpPr/>
            <p:nvPr/>
          </p:nvSpPr>
          <p:spPr>
            <a:xfrm>
              <a:off x="6155684" y="50856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9" name="Circular Arrow 78"/>
            <p:cNvSpPr/>
            <p:nvPr/>
          </p:nvSpPr>
          <p:spPr>
            <a:xfrm rot="10800000">
              <a:off x="6155687" y="52380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7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GraphX </a:t>
            </a:r>
            <a:br>
              <a:rPr lang="en-US" dirty="0" smtClean="0"/>
            </a:br>
            <a:r>
              <a:rPr lang="en-US" dirty="0" smtClean="0"/>
              <a:t>Resilient Distributed Graph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4592"/>
              </p:ext>
            </p:extLst>
          </p:nvPr>
        </p:nvGraphicFramePr>
        <p:xfrm>
          <a:off x="457200" y="198120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29990"/>
              </p:ext>
            </p:extLst>
          </p:nvPr>
        </p:nvGraphicFramePr>
        <p:xfrm>
          <a:off x="457200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6859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/>
          <p:cNvSpPr/>
          <p:nvPr/>
        </p:nvSpPr>
        <p:spPr>
          <a:xfrm>
            <a:off x="60168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8" name="Oval 7"/>
          <p:cNvSpPr/>
          <p:nvPr/>
        </p:nvSpPr>
        <p:spPr>
          <a:xfrm>
            <a:off x="7848600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8456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I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245459" y="2362200"/>
            <a:ext cx="1831741" cy="1857655"/>
            <a:chOff x="6245459" y="2362200"/>
            <a:chExt cx="1831741" cy="1857655"/>
          </a:xfrm>
        </p:grpSpPr>
        <p:cxnSp>
          <p:nvCxnSpPr>
            <p:cNvPr id="11" name="Straight Arrow Connector 10"/>
            <p:cNvCxnSpPr>
              <a:stCxn id="6" idx="4"/>
              <a:endCxn id="7" idx="0"/>
            </p:cNvCxnSpPr>
            <p:nvPr/>
          </p:nvCxnSpPr>
          <p:spPr>
            <a:xfrm>
              <a:off x="6245459" y="2590800"/>
              <a:ext cx="0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6" idx="6"/>
            </p:cNvCxnSpPr>
            <p:nvPr/>
          </p:nvCxnSpPr>
          <p:spPr>
            <a:xfrm flipH="1">
              <a:off x="6474059" y="2362200"/>
              <a:ext cx="137454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0"/>
              <a:endCxn id="8" idx="4"/>
            </p:cNvCxnSpPr>
            <p:nvPr/>
          </p:nvCxnSpPr>
          <p:spPr>
            <a:xfrm flipV="1">
              <a:off x="8074259" y="2590800"/>
              <a:ext cx="2941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3"/>
              <a:endCxn id="7" idx="7"/>
            </p:cNvCxnSpPr>
            <p:nvPr/>
          </p:nvCxnSpPr>
          <p:spPr>
            <a:xfrm flipH="1">
              <a:off x="6407104" y="2523845"/>
              <a:ext cx="1508451" cy="16960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2130"/>
              </p:ext>
            </p:extLst>
          </p:nvPr>
        </p:nvGraphicFramePr>
        <p:xfrm>
          <a:off x="2874949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6135781" y="2276755"/>
            <a:ext cx="2048155" cy="1152245"/>
            <a:chOff x="6135781" y="3305455"/>
            <a:chExt cx="2048155" cy="1152245"/>
          </a:xfrm>
        </p:grpSpPr>
        <p:sp>
          <p:nvSpPr>
            <p:cNvPr id="23" name="Can 22"/>
            <p:cNvSpPr/>
            <p:nvPr/>
          </p:nvSpPr>
          <p:spPr>
            <a:xfrm>
              <a:off x="7062298" y="33054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9645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61357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an 25"/>
            <p:cNvSpPr/>
            <p:nvPr/>
          </p:nvSpPr>
          <p:spPr>
            <a:xfrm>
              <a:off x="7062298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00800" y="2489730"/>
            <a:ext cx="2057400" cy="2196570"/>
            <a:chOff x="6400800" y="3518430"/>
            <a:chExt cx="2057400" cy="2196570"/>
          </a:xfrm>
        </p:grpSpPr>
        <p:sp>
          <p:nvSpPr>
            <p:cNvPr id="28" name="Can 27"/>
            <p:cNvSpPr/>
            <p:nvPr/>
          </p:nvSpPr>
          <p:spPr>
            <a:xfrm>
              <a:off x="64100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88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64008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296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6476"/>
              </p:ext>
            </p:extLst>
          </p:nvPr>
        </p:nvGraphicFramePr>
        <p:xfrm>
          <a:off x="1854678" y="198120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(PstDoc,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Berk)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groupBy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leftOuterJoin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zip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partitionBy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mapWith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7485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25937"/>
            <a:ext cx="9296400" cy="646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def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filterV</a:t>
            </a:r>
            <a:r>
              <a:rPr lang="en-US" sz="1800" dirty="0">
                <a:latin typeface="Lucida Console"/>
                <a:cs typeface="Lucida Console"/>
              </a:rPr>
              <a:t>(p: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filterE</a:t>
            </a:r>
            <a:r>
              <a:rPr lang="en-US" sz="1800" dirty="0">
                <a:latin typeface="Lucida Console"/>
                <a:cs typeface="Lucida Console"/>
              </a:rPr>
              <a:t>(p: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def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>
                <a:latin typeface="Lucida Console"/>
                <a:cs typeface="Lucida Console"/>
              </a:rPr>
              <a:t>def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aggregateNeighbors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direction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EdgeDir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97254" y="304800"/>
            <a:ext cx="3581400" cy="1143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smtClean="0"/>
              <a:t>GraphX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286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060" y="3886200"/>
            <a:ext cx="231340" cy="990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5029200"/>
            <a:ext cx="228600" cy="1066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Size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945372"/>
              </p:ext>
            </p:extLst>
          </p:nvPr>
        </p:nvGraphicFramePr>
        <p:xfrm>
          <a:off x="741329" y="1951038"/>
          <a:ext cx="7564471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26006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 Light"/>
                <a:cs typeface="Helvetica Neue Light"/>
              </a:rPr>
              <a:t>non-test, non-example source lines</a:t>
            </a:r>
          </a:p>
        </p:txBody>
      </p:sp>
    </p:spTree>
    <p:extLst>
      <p:ext uri="{BB962C8B-B14F-4D97-AF65-F5344CB8AC3E}">
        <p14:creationId xmlns:p14="http://schemas.microsoft.com/office/powerpoint/2010/main" val="42335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Used for Today’s Demos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1.0.2 (Released on 8/5/14)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JDK 1.6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http://www.oracle.com/technetwork/java/javase/downloads/index-jsp-138363.html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Scala IDE in Eclipse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Windows O/S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Size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278811"/>
              </p:ext>
            </p:extLst>
          </p:nvPr>
        </p:nvGraphicFramePr>
        <p:xfrm>
          <a:off x="741329" y="1951038"/>
          <a:ext cx="7564471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26006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 Light"/>
                <a:cs typeface="Helvetica Neue Light"/>
              </a:rPr>
              <a:t>non-test, non-example source lines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811391" y="4539204"/>
            <a:ext cx="228600" cy="1280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96797" y="4450478"/>
            <a:ext cx="119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 Light"/>
                <a:cs typeface="Helvetica Neue Light"/>
              </a:rPr>
              <a:t>Streaming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7935" y="37455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Helvetica Neue Light"/>
                <a:cs typeface="Helvetica Neue Light"/>
              </a:rPr>
              <a:t>GraphX</a:t>
            </a:r>
            <a:endParaRPr lang="en-US" sz="1800" dirty="0" smtClean="0"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7935" y="413468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 Light"/>
                <a:cs typeface="Helvetica Neue Light"/>
              </a:rPr>
              <a:t>Shark</a:t>
            </a:r>
            <a:r>
              <a:rPr lang="en-US" sz="18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*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822731" y="4319742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832256" y="3976868"/>
            <a:ext cx="219075" cy="152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9400" y="6260068"/>
            <a:ext cx="218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* also calls into Hive</a:t>
            </a:r>
          </a:p>
        </p:txBody>
      </p:sp>
    </p:spTree>
    <p:extLst>
      <p:ext uri="{BB962C8B-B14F-4D97-AF65-F5344CB8AC3E}">
        <p14:creationId xmlns:p14="http://schemas.microsoft.com/office/powerpoint/2010/main" val="11355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83949925"/>
              </p:ext>
            </p:extLst>
          </p:nvPr>
        </p:nvGraphicFramePr>
        <p:xfrm>
          <a:off x="2907252" y="1828800"/>
          <a:ext cx="32004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50419" y="5943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SQL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803244750"/>
              </p:ext>
            </p:extLst>
          </p:nvPr>
        </p:nvGraphicFramePr>
        <p:xfrm>
          <a:off x="6311022" y="1828800"/>
          <a:ext cx="2581074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42682" y="5943600"/>
            <a:ext cx="101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Graph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706796580"/>
              </p:ext>
            </p:extLst>
          </p:nvPr>
        </p:nvGraphicFramePr>
        <p:xfrm>
          <a:off x="304800" y="1827602"/>
          <a:ext cx="21722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14506" y="5943600"/>
            <a:ext cx="1520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9768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Graphic spid="10" grpId="0">
        <p:bldAsOne/>
      </p:bldGraphic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v Hadoop - Code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1"/>
            <a:ext cx="606299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PageRank Performance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84571"/>
              </p:ext>
            </p:extLst>
          </p:nvPr>
        </p:nvGraphicFramePr>
        <p:xfrm>
          <a:off x="1600201" y="2209800"/>
          <a:ext cx="5953125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83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 smtClean="0"/>
              <a:t>Other Iterative Algorithms</a:t>
            </a:r>
            <a:endParaRPr lang="en-US" sz="5500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" y="2590801"/>
            <a:ext cx="8839200" cy="3906411"/>
            <a:chOff x="381000" y="2183436"/>
            <a:chExt cx="8534400" cy="2983138"/>
          </a:xfrm>
        </p:grpSpPr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932806025"/>
                </p:ext>
              </p:extLst>
            </p:nvPr>
          </p:nvGraphicFramePr>
          <p:xfrm>
            <a:off x="381000" y="3505200"/>
            <a:ext cx="7391401" cy="1166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313399919"/>
                </p:ext>
              </p:extLst>
            </p:nvPr>
          </p:nvGraphicFramePr>
          <p:xfrm>
            <a:off x="381000" y="2183436"/>
            <a:ext cx="8534400" cy="1166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612630" y="4837526"/>
              <a:ext cx="2505894" cy="329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  <a:cs typeface="Corbel"/>
                </a:rPr>
                <a:t>Time per Iteration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5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 smtClean="0"/>
              <a:t>Performance Comparisons</a:t>
            </a:r>
            <a:endParaRPr lang="en-US" sz="4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32086673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GraphX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x slower</a:t>
            </a:r>
            <a:r>
              <a:rPr lang="en-US" sz="3200" dirty="0" smtClean="0">
                <a:latin typeface="Gill Sans Light"/>
                <a:cs typeface="Gill Sans Light"/>
              </a:rPr>
              <a:t> than GraphLab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27127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smtClean="0"/>
              <a:t>GraphX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687183541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GraphX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 smtClean="0">
                <a:latin typeface="Gill Sans Light"/>
                <a:cs typeface="Gill Sans Light"/>
              </a:rPr>
              <a:t> than GraphLab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10423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43050"/>
            <a:ext cx="81915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2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Compute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Preprocess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Post.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Timed end-to-end GraphX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 smtClean="0"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latin typeface="Gill Sans Light"/>
                <a:cs typeface="Gill Sans Light"/>
              </a:rPr>
              <a:t>than GraphLab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118643116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to Install 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1.0.1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https://spark.apache.org/downloads.html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Cloudera VM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http://www.cloudera.com/content/support/en/downloads/quickstart_vms/cdh-5-1-x.html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Vagrant/VirtualBox/Chef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Others?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 Code 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– Use Case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GraphX to analyze Wikipedia data and implement graph algorithms in Spark.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Sets: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Articles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(Nodes/Vertices):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graphx-wiki-vertices.txt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Links to articles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(Edges/Relationships):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graphx-wiki-edges.txt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Steps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Spark GraphX API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Article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from text file into RDD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Links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from text file into RDD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 the Graph using the two datasets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Parse article rows into pairs of vertex ID and title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Parse link rows into Edge objects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placeholder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 attribute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calling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constructor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RDD, our edge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RDD &amp; default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vertex attribute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Cache the resulting graph in memory to avoid reloading it from disk each time we use it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Verify the data created so far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analytics**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PageRank on Wikipedia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important articles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Berkeley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subgraph of Wikipedia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Serialization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GraphX requires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Kryo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serializer to achieve maximum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spark.serializer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 Kryo Serialization is not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Kryo Serialization for the spark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Serialization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setting in "spark-shell.cmd"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Demo with Serialization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Distro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76401"/>
            <a:ext cx="6019799" cy="45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172200"/>
            <a:ext cx="822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http://spark.apache.org/docs/latest/hadoop-third-party-distributions.html</a:t>
            </a:r>
          </a:p>
        </p:txBody>
      </p:sp>
    </p:spTree>
    <p:extLst>
      <p:ext uri="{BB962C8B-B14F-4D97-AF65-F5344CB8AC3E}">
        <p14:creationId xmlns:p14="http://schemas.microsoft.com/office/powerpoint/2010/main" val="19766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2192"/>
            <a:ext cx="8229600" cy="463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9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and GraphX Resources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Spark: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Main Site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http://spark.apache.org/docs/latest/index.html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Summit 2014 Conference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http://spark-summit.org/2014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Configuration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http://spark.apache.org/docs/latest/configuration.html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Tuning Spark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http://spark.apache.org/docs/latest/tuning.html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and Instrumentation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http://spark.apache.org/docs/latest/monitoring.html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Spark Overview ("Where to Go from Here")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http://spark.apache.org/docs/latest/index.html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GraphX: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 with Graphx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https://databricks-training.s3.amazonaws.com/graph-analytics-with-graphx.html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Programming Guide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http://spark.apache.org/docs/latest/graphx-programming-guide.html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GraphX on Github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http://amplab.github.io/graphx/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95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to run 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ways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run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Spark locally with one worker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thread(no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parallelism) 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spark-shell.cmd or spark-shell.cmd local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Run locally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K worker threads (ideally set to # of cores)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local[2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 Spark standalone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spark://HOST:PORT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MASTER=spark://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localhost:7077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Mesos cluster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spark-shell.cmd mesos://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Resources - 2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Docs: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Scala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http://spark.apache.org/docs/latest/api/scala/index.html#org.apache.spark.package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Java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http://spark.apache.org/docs/latest/api/java/index.html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http://spark.apache.org/docs/latest/api/python/index.html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-228600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Speaker Contact Information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InfoQ Lead Editor: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http://www.infoq.com/author/Srini-Penchikala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srinipenchikala@gmail.com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LinkedIn: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http://linkedin.com/in/SriniPenchikala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Twitter: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@srinip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Interested in writing articles for InfoQ?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Send an email to: srini@infoq.com</a:t>
            </a:r>
          </a:p>
          <a:p>
            <a:pPr marL="0" indent="0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&amp; Comments?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 Analytics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GraphX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Page Rank Demo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20" y="5943600"/>
            <a:ext cx="1911179" cy="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5848</TotalTime>
  <Words>1784</Words>
  <Application>Microsoft Office PowerPoint</Application>
  <PresentationFormat>On-screen Show (4:3)</PresentationFormat>
  <Paragraphs>681</Paragraphs>
  <Slides>72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Introduction to Spark  #5 GraphX: Graph Analytics on Spark </vt:lpstr>
      <vt:lpstr>Projects Built on Spark</vt:lpstr>
      <vt:lpstr>About Me</vt:lpstr>
      <vt:lpstr>Sources for this presentation</vt:lpstr>
      <vt:lpstr>Software Used for Today’s Demos</vt:lpstr>
      <vt:lpstr>How to Install Spark</vt:lpstr>
      <vt:lpstr>How to run Spark</vt:lpstr>
      <vt:lpstr>Agenda</vt:lpstr>
      <vt:lpstr>Spark</vt:lpstr>
      <vt:lpstr>Spark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Analytics</vt:lpstr>
      <vt:lpstr>Graphs are Essential to Data Mining and Machine Learning</vt:lpstr>
      <vt:lpstr>Graphs are Central to Analytics</vt:lpstr>
      <vt:lpstr>Recommending Products</vt:lpstr>
      <vt:lpstr>Collaborative Filtering</vt:lpstr>
      <vt:lpstr>Predicting User Behavior</vt:lpstr>
      <vt:lpstr>Finding Communities</vt:lpstr>
      <vt:lpstr>Many More Graph Algorithms</vt:lpstr>
      <vt:lpstr>Example Graph Analytics Pipeline</vt:lpstr>
      <vt:lpstr>Separate Systems to Support Each View</vt:lpstr>
      <vt:lpstr>PowerPoint Presentation</vt:lpstr>
      <vt:lpstr>Having separate systems  for each view is  difficult to use and inefficient</vt:lpstr>
      <vt:lpstr>Difficult to Program and Use</vt:lpstr>
      <vt:lpstr>Inefficient</vt:lpstr>
      <vt:lpstr>Solution: The GraphX Unified Approach</vt:lpstr>
      <vt:lpstr>Tables and Graphs are composable  views of the same physical data</vt:lpstr>
      <vt:lpstr>View a Graph as a Table</vt:lpstr>
      <vt:lpstr>Distributed Graphs as Tables (RDDs)</vt:lpstr>
      <vt:lpstr>By exploiting graph-structure Graph-Parallel systems  can be orders-of-magnitude faster.</vt:lpstr>
      <vt:lpstr>Triangle Counting on Twitter</vt:lpstr>
      <vt:lpstr>GraphX</vt:lpstr>
      <vt:lpstr>What is GraphX</vt:lpstr>
      <vt:lpstr>Property Graphs</vt:lpstr>
      <vt:lpstr>GraphX Components</vt:lpstr>
      <vt:lpstr>GraphX – Current Status</vt:lpstr>
      <vt:lpstr>Why GraphX</vt:lpstr>
      <vt:lpstr>PowerPoint Presentation</vt:lpstr>
      <vt:lpstr>GraphX Unifies  Data-Parallel and Graph-Parallel  Systems</vt:lpstr>
      <vt:lpstr>Enable Joining Tables and Graphs</vt:lpstr>
      <vt:lpstr>The GraphX  Resilient Distributed Graph</vt:lpstr>
      <vt:lpstr>Table Operators</vt:lpstr>
      <vt:lpstr>PowerPoint Presentation</vt:lpstr>
      <vt:lpstr>Code Size</vt:lpstr>
      <vt:lpstr>Code Size</vt:lpstr>
      <vt:lpstr>Performance</vt:lpstr>
      <vt:lpstr>Spark v Hadoop - Code Size</vt:lpstr>
      <vt:lpstr>PageRank Performance</vt:lpstr>
      <vt:lpstr>Other Iterative Algorithms</vt:lpstr>
      <vt:lpstr>Performance Comparisons</vt:lpstr>
      <vt:lpstr>GraphX scales to larger graphs</vt:lpstr>
      <vt:lpstr>PageRank is just one stage….            What about a pipeline?</vt:lpstr>
      <vt:lpstr>PowerPoint Presentation</vt:lpstr>
      <vt:lpstr>A Small Pipeline in GraphX</vt:lpstr>
      <vt:lpstr>Graph Analytics Code Example</vt:lpstr>
      <vt:lpstr>Code Example – Use Case</vt:lpstr>
      <vt:lpstr>Code Example Steps</vt:lpstr>
      <vt:lpstr>Code Example Steps - 2</vt:lpstr>
      <vt:lpstr>Demo</vt:lpstr>
      <vt:lpstr>Serialization</vt:lpstr>
      <vt:lpstr>Demo with Serialization</vt:lpstr>
      <vt:lpstr>Spark Distro Platforms</vt:lpstr>
      <vt:lpstr>Conclusions</vt:lpstr>
      <vt:lpstr>Spark and GraphX Resources</vt:lpstr>
      <vt:lpstr>Spark and GraphX Resources - 2</vt:lpstr>
      <vt:lpstr>Speaker Contact Information</vt:lpstr>
      <vt:lpstr>Questions &amp; 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Spark  #5 GraphX: Graph Analytics on Spark</dc:title>
  <dc:creator>Srini Penchikala</dc:creator>
  <cp:lastModifiedBy>Srini Penchikala</cp:lastModifiedBy>
  <cp:revision>90</cp:revision>
  <dcterms:created xsi:type="dcterms:W3CDTF">2014-08-01T17:15:23Z</dcterms:created>
  <dcterms:modified xsi:type="dcterms:W3CDTF">2014-08-06T02:54:10Z</dcterms:modified>
</cp:coreProperties>
</file>